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986" r:id="rId3"/>
    <p:sldId id="991" r:id="rId4"/>
    <p:sldId id="993" r:id="rId5"/>
    <p:sldId id="992" r:id="rId6"/>
    <p:sldId id="994" r:id="rId7"/>
    <p:sldId id="995" r:id="rId8"/>
    <p:sldId id="996" r:id="rId9"/>
    <p:sldId id="997" r:id="rId10"/>
    <p:sldId id="998" r:id="rId11"/>
    <p:sldId id="999" r:id="rId12"/>
    <p:sldId id="1000" r:id="rId13"/>
    <p:sldId id="1001" r:id="rId14"/>
    <p:sldId id="1002" r:id="rId15"/>
    <p:sldId id="1003" r:id="rId16"/>
    <p:sldId id="100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It has a short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367"/>
            <a:ext cx="11485848" cy="1684564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Welcome to Happy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School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Zoo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Park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we8.jpg" descr="id:21474918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43278" y="1412776"/>
            <a:ext cx="1440160" cy="8640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02004" y="152228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442006" y="29249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图片显示为动物园，英文为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“zoo”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32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165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animal in the sentence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长长脖子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似灯塔，身上开满褐色花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is the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tiger	B. giraffe	C. lion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69270" y="1344463"/>
            <a:ext cx="2736304" cy="462857"/>
          </a:xfrm>
          <a:prstGeom prst="rect">
            <a:avLst/>
          </a:prstGeom>
        </p:spPr>
      </p:pic>
      <p:sp>
        <p:nvSpPr>
          <p:cNvPr id="4" name="内容占位符 7"/>
          <p:cNvSpPr txBox="1">
            <a:spLocks/>
          </p:cNvSpPr>
          <p:nvPr/>
        </p:nvSpPr>
        <p:spPr bwMode="auto">
          <a:xfrm>
            <a:off x="478582" y="3140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谜语是指长颈鹿，选项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为长颈鹿，故选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8516" y="13032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05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当你想让对方看那只老虎时，你可以说：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tiger.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that tiger.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21425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51401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这是一只老虎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看那只老虎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。根据题中的看那只老虎可知选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29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715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当你想告诉对方它有一个长脖子时，你可以说：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 has a long neck.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 has a short neck.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它有一个长脖子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它有一个短脖子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。根据题中的长脖子可知选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3059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8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当你想告诉对方这只熊有一条短尾巴时，你可以说：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bear has a short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giraffe has a short tail.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1401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这只熊有一条短尾巴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这只长颈鹿有一条短尾巴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。根据题中的这只熊有一条短尾巴可知选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8567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438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她有一个表妹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She’s my cousin.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She has a cousin.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514014" y="341215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她是我的表妹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她有一个表妹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。根据题中的她有一个表妹可知选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150947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29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775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3.eps" descr="id:21474918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64704"/>
            <a:ext cx="9145016" cy="647274"/>
          </a:xfrm>
          <a:prstGeom prst="rect">
            <a:avLst/>
          </a:prstGeom>
        </p:spPr>
      </p:pic>
      <p:pic>
        <p:nvPicPr>
          <p:cNvPr id="5" name="km214.jpg" descr="id:21474918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98662" y="2852936"/>
            <a:ext cx="9972409" cy="208823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31733" y="306896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27654" y="32849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70870" y="40770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79582" y="422108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9" name="内容占位符 12"/>
          <p:cNvSpPr txBox="1">
            <a:spLocks/>
          </p:cNvSpPr>
          <p:nvPr/>
        </p:nvSpPr>
        <p:spPr bwMode="auto">
          <a:xfrm>
            <a:off x="360854" y="4869160"/>
            <a:ext cx="114858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结合图片、选项和下文中的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可知，第一空选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兔子的尾巴是短的，故选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结合图片、选项和下文中的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可知，第三空选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长颈鹿的脖子是长的，故选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64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035484"/>
            <a:ext cx="11521280" cy="57606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403911"/>
              </p:ext>
            </p:extLst>
          </p:nvPr>
        </p:nvGraphicFramePr>
        <p:xfrm>
          <a:off x="343192" y="1622901"/>
          <a:ext cx="11512654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58523">
                  <a:extLst>
                    <a:ext uri="{9D8B030D-6E8A-4147-A177-3AD203B41FA5}">
                      <a16:colId xmlns:a16="http://schemas.microsoft.com/office/drawing/2014/main" val="1029207189"/>
                    </a:ext>
                  </a:extLst>
                </a:gridCol>
                <a:gridCol w="10854131">
                  <a:extLst>
                    <a:ext uri="{9D8B030D-6E8A-4147-A177-3AD203B41FA5}">
                      <a16:colId xmlns:a16="http://schemas.microsoft.com/office/drawing/2014/main" val="3264391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　　　　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tiger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老虎　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short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短的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tail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尾巴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bear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giraffe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长颈鹿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long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neck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脖子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monkey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猴子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it, 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5546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welcome to ...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欢迎来到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the bear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这只熊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short tail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一条短尾巴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a monkey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一只猴子　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long neck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一个长脖子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in the zoo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在动物园里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764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441838"/>
              </p:ext>
            </p:extLst>
          </p:nvPr>
        </p:nvGraphicFramePr>
        <p:xfrm>
          <a:off x="334566" y="1772816"/>
          <a:ext cx="11521280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870679774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472606614"/>
                    </a:ext>
                  </a:extLst>
                </a:gridCol>
              </a:tblGrid>
              <a:tr h="34563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It has a short tail.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它有一条短尾巴。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在这里的意思和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一样，都表示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。它通常用在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he/she/it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等第三人称单数后面。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Look at the bear.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看这只熊。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此句型为祈使句，用于表达命令、要求或建议对方做某事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222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67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542073"/>
              </p:ext>
            </p:extLst>
          </p:nvPr>
        </p:nvGraphicFramePr>
        <p:xfrm>
          <a:off x="334566" y="1812776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792088">
                  <a:extLst>
                    <a:ext uri="{9D8B030D-6E8A-4147-A177-3AD203B41FA5}">
                      <a16:colId xmlns:a16="http://schemas.microsoft.com/office/drawing/2014/main" val="3870679774"/>
                    </a:ext>
                  </a:extLst>
                </a:gridCol>
                <a:gridCol w="10729192">
                  <a:extLst>
                    <a:ext uri="{9D8B030D-6E8A-4147-A177-3AD203B41FA5}">
                      <a16:colId xmlns:a16="http://schemas.microsoft.com/office/drawing/2014/main" val="472606614"/>
                    </a:ext>
                  </a:extLst>
                </a:gridCol>
              </a:tblGrid>
              <a:tr h="28803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Oh no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哦，不！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Welcome to Happy Zoo.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欢迎来到快乐动物园。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“welcome to ...”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欢迎来到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后面通常加表示地点的名词。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Welcome to Beijing.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欢迎来到北京。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222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896143"/>
              </p:ext>
            </p:extLst>
          </p:nvPr>
        </p:nvGraphicFramePr>
        <p:xfrm>
          <a:off x="334566" y="2150108"/>
          <a:ext cx="11521280" cy="288032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48479226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3424610957"/>
                    </a:ext>
                  </a:extLst>
                </a:gridCol>
              </a:tblGrid>
              <a:tr h="28803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形容词的使用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之前我们学习过形容词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small,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本单元我们又学习了形容词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。形容词一般位于被修饰的名词前面，也可以放在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动词之后作表语。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10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62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203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17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1052736"/>
            <a:ext cx="10801200" cy="618492"/>
          </a:xfrm>
          <a:prstGeom prst="rect">
            <a:avLst/>
          </a:prstGeom>
        </p:spPr>
      </p:pic>
      <p:pic>
        <p:nvPicPr>
          <p:cNvPr id="4" name="z35.jpg" descr="id:21474917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636911"/>
            <a:ext cx="9930713" cy="22322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54646" y="5013176"/>
            <a:ext cx="1470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giraffe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09295" y="440069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62958" y="5013176"/>
            <a:ext cx="1170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tiger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84266" y="441686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43278" y="5013176"/>
            <a:ext cx="1672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monkey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19342" y="441794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65199" y="5085184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bear</a:t>
            </a:r>
            <a:endParaRPr lang="zh-CN" altLang="en-US" sz="2800" b="1" kern="10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23491" y="441794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19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344" y="1709434"/>
            <a:ext cx="8784976" cy="5619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109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has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tail. 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has a long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has a long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10.jpg" descr="id:21474917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351" y="2307084"/>
            <a:ext cx="871246" cy="833884"/>
          </a:xfrm>
          <a:prstGeom prst="rect">
            <a:avLst/>
          </a:prstGeom>
        </p:spPr>
      </p:pic>
      <p:pic>
        <p:nvPicPr>
          <p:cNvPr id="4" name="km212.jpg" descr="id:21474918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79382" y="3720832"/>
            <a:ext cx="1040765" cy="716280"/>
          </a:xfrm>
          <a:prstGeom prst="rect">
            <a:avLst/>
          </a:prstGeom>
        </p:spPr>
      </p:pic>
      <p:pic>
        <p:nvPicPr>
          <p:cNvPr id="5" name="km213.jpg" descr="id:214749180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751390" y="4877786"/>
            <a:ext cx="576064" cy="82671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967367" y="234888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/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91150" y="234025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⑥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33380" y="29536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图片为猴子，它的尾巴是长的，故选择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8862" y="362586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55246" y="364502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442006" y="42038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图片为老虎，它有一条长尾巴，故选择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98862" y="490475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55246" y="490475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内容占位符 3"/>
          <p:cNvSpPr txBox="1">
            <a:spLocks/>
          </p:cNvSpPr>
          <p:nvPr/>
        </p:nvSpPr>
        <p:spPr bwMode="auto">
          <a:xfrm>
            <a:off x="442006" y="55172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图片为长颈鹿，它有长长的脖子，故选择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20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64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Look. The bear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big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small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thin</a:t>
            </a:r>
          </a:p>
        </p:txBody>
      </p:sp>
      <p:pic>
        <p:nvPicPr>
          <p:cNvPr id="3" name="BS02.eps" descr="id:2147491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12675"/>
            <a:ext cx="8083068" cy="760141"/>
          </a:xfrm>
          <a:prstGeom prst="rect">
            <a:avLst/>
          </a:prstGeom>
        </p:spPr>
      </p:pic>
      <p:pic>
        <p:nvPicPr>
          <p:cNvPr id="4" name="we6.jpg" descr="id:21474918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27254" y="2636912"/>
            <a:ext cx="1152128" cy="7991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70334" y="26638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9998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图片显示为一头很大的熊。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“big”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瘦的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6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52349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rabbit has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short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big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we7.jpg" descr="id:21474918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1453122"/>
            <a:ext cx="720080" cy="1039774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442006" y="30619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图片显示为一只有着短尾巴的兔子。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“short”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536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53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753</Words>
  <Application>Microsoft Office PowerPoint</Application>
  <PresentationFormat>自定义</PresentationFormat>
  <Paragraphs>112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2025-06-09T11:50:56Z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